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3" r:id="rId2"/>
    <p:sldId id="334" r:id="rId3"/>
    <p:sldId id="335" r:id="rId4"/>
    <p:sldId id="336" r:id="rId5"/>
    <p:sldId id="337" r:id="rId6"/>
    <p:sldId id="338" r:id="rId7"/>
    <p:sldId id="411" r:id="rId8"/>
    <p:sldId id="410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7" r:id="rId23"/>
    <p:sldId id="399" r:id="rId24"/>
    <p:sldId id="402" r:id="rId25"/>
    <p:sldId id="403" r:id="rId26"/>
    <p:sldId id="404" r:id="rId27"/>
    <p:sldId id="405" r:id="rId28"/>
    <p:sldId id="406" r:id="rId29"/>
    <p:sldId id="407" r:id="rId30"/>
    <p:sldId id="422" r:id="rId31"/>
    <p:sldId id="418" r:id="rId32"/>
    <p:sldId id="421" r:id="rId33"/>
    <p:sldId id="412" r:id="rId34"/>
    <p:sldId id="413" r:id="rId35"/>
    <p:sldId id="414" r:id="rId36"/>
    <p:sldId id="415" r:id="rId37"/>
    <p:sldId id="416" r:id="rId38"/>
    <p:sldId id="417" r:id="rId39"/>
    <p:sldId id="419" r:id="rId40"/>
    <p:sldId id="423" r:id="rId41"/>
    <p:sldId id="420" r:id="rId42"/>
    <p:sldId id="425" r:id="rId43"/>
    <p:sldId id="426" r:id="rId44"/>
    <p:sldId id="42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3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2DBB-0806-4277-BEED-CFC32F5179F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6050B-8CAC-49E8-BC00-34876C169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46FB9D-D628-48CC-9C2D-4DC1CD69E9EF}" type="slidenum">
              <a:rPr lang="ru-RU" altLang="ru-RU"/>
              <a:pPr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45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38CBC-994F-4EFA-830D-AAD29071E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E69AAE-04EA-4060-A6A3-81EE7C238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4476F7-FFED-40F3-B3B8-4FB6E6AA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319D42-4324-4DF8-9B75-B0EDFF10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EA5526-39FA-46F9-8B11-08FD04B0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6DFD4-4ADB-4659-9EEE-A38BBE6D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B2706F-1190-4736-AC34-97CE5857F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03CFD7-3886-4905-BB61-12E1BC1E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3B24EA-C92F-4B73-983E-CCD4285E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3A56B3-5FAE-440D-B028-4494924D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7A9AB4F-3A9C-4E22-A6C4-E59E31013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E321AD-5104-429E-9125-90F0E0F5C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4FD559-3CC2-4B4C-B92A-E853DBAA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F01239-5BCA-4E53-B6ED-758EAEF2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D26CE3-D76F-40C6-9C5E-1A906EED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5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470B1-D7C1-41AD-963D-45F3B1EE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EB82A0-1396-4C20-BB85-21827F53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AB5F7-1B3D-48DB-96B2-E0080E38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D1F64-4AB3-4DFD-BCDE-1750300A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E38175-A746-46EA-9291-B8475EB9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7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CB71B-D369-4D9F-AE1E-85C7BA08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08C0F-AE30-495F-AC1F-81B7BDB1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D36652-27CF-44C6-A628-DD61B450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40EDF6-AC39-407B-94A4-7C298881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A2CCE-F601-486A-989E-F039238F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9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DDDCA9-55C6-4FDB-AAEA-8029477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2519AF-2449-4A36-BC02-1DD310E10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5CB3B9-C8B4-4F98-A1CA-9D3869C41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A0C8F8-DA09-4AAE-A273-3C3BFAC3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421A19-D441-4D26-AAFB-DF946C6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FBEA88-3B0F-44B1-8EF5-E9B8C6E3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AC84F-6493-407B-9793-F8DE0613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E3A19F-44B2-4320-943E-4C42F8F28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3395C2-FA62-471A-9749-68252EED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66081E-8BE8-4991-85CF-4F28A72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FC8B04-AE02-4470-BC4A-89C32639E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B0B6C6-18D5-4262-8DCA-9E275798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3860A01-E5FC-43F1-BEC3-0CB4FEEB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2FD3A9-D074-4F92-A93D-E6475154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D4D39-132E-438B-ACCC-677B8ACC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CB9C35A-92B8-42DF-A2A0-B84D96BF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1B048D-1B3B-4D74-864D-F49CA765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D699B1-6B86-4EF6-82DC-755C5DBB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5E4394-9408-4E78-B3A1-33C93741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97A34E-B524-4300-9AD1-4EBFD7AE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14BD13-7246-4F80-A456-62543ECE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157AA-6231-4CAF-A94B-FA2FDA0D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D2C7F8-70AB-4579-B758-1BB05AFA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4ACC3A-B4E4-427E-88DF-59211129F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C2B81A-6E32-4965-828C-5940A9EB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53EA0E-E708-402D-942F-A5EDDE38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7850DC-75BC-4DEA-9C32-5C4EFF9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E3E41-4717-4ABD-B78D-47BB92E9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5E1940-759A-4938-8A8E-B39BA5C3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5735B9-6A1A-4AB9-B390-9B423522D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0C8C0E-5785-4A82-8CBB-E0BDC310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FF7AFF-41FF-48ED-821C-38DEC304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CF8C1F-5CF8-447F-BF4E-2C467F5A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565FE-5D43-4487-9F92-183128A1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7E5071-0A5F-412A-97AD-EBC0B888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9F8961-F624-4184-90FB-A83B70A91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B90F-E173-4CDE-AF7D-93609D0F1B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E0D61-BCDF-4D6F-A331-1834B0FA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7D7D47-D049-4FA7-901C-594B1BD5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78CC-1A62-42FD-A348-FBCBF5862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3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s://scontent.xx.fbcdn.net/hphotos-xft1/v/t1.0-9/20493_1622541561354954_4987113329815713999_n.jpg?oh=3461de0215ba9143afcb414c38b9e54e&amp;oe=563DFB14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A71D7-CBE1-411B-82AF-978CCCD3F0A6}"/>
              </a:ext>
            </a:extLst>
          </p:cNvPr>
          <p:cNvSpPr txBox="1"/>
          <p:nvPr/>
        </p:nvSpPr>
        <p:spPr>
          <a:xfrm>
            <a:off x="1" y="1108364"/>
            <a:ext cx="9143999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формы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дифракционного рефлекса.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информацию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структуре вещества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извлечь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формы рефлекса?</a:t>
            </a:r>
          </a:p>
        </p:txBody>
      </p:sp>
      <p:pic>
        <p:nvPicPr>
          <p:cNvPr id="30722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6142038"/>
            <a:ext cx="3078163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38F6AB9-0E02-43E0-8438-4CD1B58A0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0" y="1492026"/>
            <a:ext cx="3800475" cy="3305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93B28F-C81B-433B-8E6F-0A8451E51543}"/>
              </a:ext>
            </a:extLst>
          </p:cNvPr>
          <p:cNvSpPr txBox="1"/>
          <p:nvPr/>
        </p:nvSpPr>
        <p:spPr>
          <a:xfrm>
            <a:off x="4604" y="0"/>
            <a:ext cx="91393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</a:rPr>
              <a:t>Тета</a:t>
            </a:r>
            <a:r>
              <a:rPr lang="ru-RU" sz="3200" b="1" dirty="0" smtClean="0">
                <a:solidFill>
                  <a:srgbClr val="FF0000"/>
                </a:solidFill>
              </a:rPr>
              <a:t>-сканирование»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/>
              <a:t>в прямом и обратном пространстве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E11EB5-A072-4FB2-9F63-EFA76BD7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137889"/>
            <a:ext cx="1675508" cy="17301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4642F6-81AF-4100-A4EF-FB8A45CEA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996" y="1492026"/>
            <a:ext cx="4054004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570AB6-0B98-45D3-A4A9-6A4942FBC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13" y="25922"/>
            <a:ext cx="3871283" cy="2827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DEDE86-5AEB-4673-84E1-71EDEEE78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88"/>
            <a:ext cx="4442830" cy="2705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0CE41B-F390-499D-8FCF-0DFEBE9D9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2" y="3011837"/>
            <a:ext cx="3185426" cy="22176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BE83D5-E5E1-41EC-B107-CCA9F2C09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9" y="3011837"/>
            <a:ext cx="3185426" cy="2217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20FDB5-9E48-425A-B93D-4334E0085867}"/>
              </a:ext>
            </a:extLst>
          </p:cNvPr>
          <p:cNvSpPr txBox="1"/>
          <p:nvPr/>
        </p:nvSpPr>
        <p:spPr>
          <a:xfrm>
            <a:off x="0" y="5410600"/>
            <a:ext cx="914174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Тета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-сканирование не позволяет увидеть различий в двух таких образцах т.е. невозможно различить </a:t>
            </a:r>
            <a:r>
              <a:rPr lang="ru-RU" sz="2800" b="1" dirty="0">
                <a:latin typeface="Arial" panose="020B0604020202020204" pitchFamily="34" charset="0"/>
              </a:rPr>
              <a:t>дилатацию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и </a:t>
            </a:r>
            <a:r>
              <a:rPr lang="ru-RU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разориентацию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9956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DDDE61-05DD-4FBD-BFD6-BCC089DFE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0107"/>
            <a:ext cx="3911695" cy="3457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E59038-C3E7-4517-8B86-54D10CC053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741" y="1890107"/>
            <a:ext cx="3023531" cy="3457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B0D04-DE9C-46E9-8B58-03E6BEA6F748}"/>
              </a:ext>
            </a:extLst>
          </p:cNvPr>
          <p:cNvSpPr txBox="1"/>
          <p:nvPr/>
        </p:nvSpPr>
        <p:spPr>
          <a:xfrm>
            <a:off x="-3398" y="4614"/>
            <a:ext cx="91473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</a:rPr>
              <a:t>Экспериментальное построение узла обратной решетки 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</a:rPr>
              <a:t>методом </a:t>
            </a:r>
            <a:r>
              <a:rPr lang="el-GR" sz="3600" b="1" dirty="0">
                <a:latin typeface="Arial" panose="020B0604020202020204" pitchFamily="34" charset="0"/>
              </a:rPr>
              <a:t>θ</a:t>
            </a:r>
            <a:r>
              <a:rPr lang="ru-RU" sz="3600" b="1" dirty="0">
                <a:latin typeface="Arial" panose="020B0604020202020204" pitchFamily="34" charset="0"/>
              </a:rPr>
              <a:t>-сканирования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2C8F9C-C0E8-4CBC-BEF0-54EC11183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47" y="2492897"/>
            <a:ext cx="2001145" cy="1944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2BD074-83E2-476D-94FF-FBD08B36F9E5}"/>
              </a:ext>
            </a:extLst>
          </p:cNvPr>
          <p:cNvSpPr txBox="1"/>
          <p:nvPr/>
        </p:nvSpPr>
        <p:spPr>
          <a:xfrm>
            <a:off x="-3398" y="5456398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-сканирование осуществляется перпендикулярно вектору обратной решетки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в плоскости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22348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1A4935-8916-4480-B311-8660AAB7A0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" y="1789539"/>
            <a:ext cx="4571678" cy="4046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B710C-E887-4A0D-8231-546387E41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44" y="1792162"/>
            <a:ext cx="3361956" cy="4043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8192FA-2026-42C9-82D3-A09281A7E771}"/>
              </a:ext>
            </a:extLst>
          </p:cNvPr>
          <p:cNvSpPr txBox="1"/>
          <p:nvPr/>
        </p:nvSpPr>
        <p:spPr>
          <a:xfrm>
            <a:off x="-3398" y="4614"/>
            <a:ext cx="91473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</a:rPr>
              <a:t>Экспериментальное построение узла обратной решетки 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</a:rPr>
              <a:t>методом </a:t>
            </a:r>
            <a:r>
              <a:rPr lang="el-GR" sz="3600" b="1" dirty="0">
                <a:latin typeface="Arial" panose="020B0604020202020204" pitchFamily="34" charset="0"/>
              </a:rPr>
              <a:t>θ</a:t>
            </a:r>
            <a:r>
              <a:rPr lang="en-US" sz="3600" b="1" dirty="0">
                <a:latin typeface="Arial" panose="020B0604020202020204" pitchFamily="34" charset="0"/>
              </a:rPr>
              <a:t>/2θ</a:t>
            </a:r>
            <a:r>
              <a:rPr lang="ru-RU" sz="3600" b="1" dirty="0">
                <a:latin typeface="Arial" panose="020B0604020202020204" pitchFamily="34" charset="0"/>
              </a:rPr>
              <a:t>-сканирования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1D2145-55F2-4221-80C2-3049CE630DAC}"/>
              </a:ext>
            </a:extLst>
          </p:cNvPr>
          <p:cNvSpPr txBox="1"/>
          <p:nvPr/>
        </p:nvSpPr>
        <p:spPr>
          <a:xfrm>
            <a:off x="8229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/2θ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-сканирование осуществляется вдоль вектора обратной решетки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7309-2002-4CFB-AC03-9BDB155EBE88}"/>
              </a:ext>
            </a:extLst>
          </p:cNvPr>
          <p:cNvSpPr txBox="1"/>
          <p:nvPr/>
        </p:nvSpPr>
        <p:spPr>
          <a:xfrm>
            <a:off x="-14342" y="1916832"/>
            <a:ext cx="915834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latin typeface="Arial" panose="020B0604020202020204" pitchFamily="34" charset="0"/>
              </a:rPr>
              <a:t>Как осуществить сканирование </a:t>
            </a:r>
          </a:p>
          <a:p>
            <a:pPr algn="ctr"/>
            <a:r>
              <a:rPr lang="ru-RU" sz="4500" b="1" dirty="0">
                <a:latin typeface="Arial" panose="020B0604020202020204" pitchFamily="34" charset="0"/>
              </a:rPr>
              <a:t>узла обратной решетки </a:t>
            </a:r>
          </a:p>
          <a:p>
            <a:pPr algn="ctr"/>
            <a:r>
              <a:rPr lang="ru-RU" sz="4500" b="1" dirty="0">
                <a:solidFill>
                  <a:srgbClr val="FF0000"/>
                </a:solidFill>
                <a:latin typeface="Arial" panose="020B0604020202020204" pitchFamily="34" charset="0"/>
              </a:rPr>
              <a:t>вдоль вектора обратной решетки?</a:t>
            </a:r>
          </a:p>
        </p:txBody>
      </p:sp>
    </p:spTree>
    <p:extLst>
      <p:ext uri="{BB962C8B-B14F-4D97-AF65-F5344CB8AC3E}">
        <p14:creationId xmlns:p14="http://schemas.microsoft.com/office/powerpoint/2010/main" val="38637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B47B39B-5096-480A-BE4F-62C9C06AE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1020968"/>
            <a:ext cx="6390271" cy="56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6C63DB-355D-4102-B2AC-84D2771B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7" y="231118"/>
            <a:ext cx="7241009" cy="65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960F5-00D2-443A-BC48-AAD01329C8B1}"/>
              </a:ext>
            </a:extLst>
          </p:cNvPr>
          <p:cNvSpPr txBox="1"/>
          <p:nvPr/>
        </p:nvSpPr>
        <p:spPr>
          <a:xfrm>
            <a:off x="-10160" y="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кристалла на угол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повороту волнового вектора отраженной волны.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величина этого угла?</a:t>
            </a: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52" y="1504950"/>
            <a:ext cx="5486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960F5-00D2-443A-BC48-AAD01329C8B1}"/>
              </a:ext>
            </a:extLst>
          </p:cNvPr>
          <p:cNvSpPr txBox="1"/>
          <p:nvPr/>
        </p:nvSpPr>
        <p:spPr>
          <a:xfrm>
            <a:off x="0" y="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кристалла на угол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повороту волнового вектора отраженной волны.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величина этого угла?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2A830-3178-49C2-AABC-CBAE0B87642F}"/>
              </a:ext>
            </a:extLst>
          </p:cNvPr>
          <p:cNvSpPr txBox="1"/>
          <p:nvPr/>
        </p:nvSpPr>
        <p:spPr>
          <a:xfrm>
            <a:off x="7104372" y="27089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574C81-57E7-4344-9C5F-C3CDBB205C0E}"/>
              </a:ext>
            </a:extLst>
          </p:cNvPr>
          <p:cNvSpPr txBox="1"/>
          <p:nvPr/>
        </p:nvSpPr>
        <p:spPr>
          <a:xfrm>
            <a:off x="6738888" y="3717032"/>
            <a:ext cx="197682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5" y="1466850"/>
            <a:ext cx="52292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66EE89-C340-40AE-83CE-B91614CED66D}"/>
              </a:ext>
            </a:extLst>
          </p:cNvPr>
          <p:cNvSpPr txBox="1"/>
          <p:nvPr/>
        </p:nvSpPr>
        <p:spPr>
          <a:xfrm>
            <a:off x="0" y="1566536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связь поворота кристалла на угол ±Δ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одновременный поворот детектора на угол ±2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сканировать дифракционный рефлекс (узел обратной решетки) приблизительно вдоль вектора обратной решетки 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исследуемой системы отражающих плоскостей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-1" y="5516563"/>
            <a:ext cx="9144000" cy="1152525"/>
          </a:xfrm>
          <a:prstGeom prst="rect">
            <a:avLst/>
          </a:prstGeom>
          <a:solidFill>
            <a:schemeClr val="bg2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" name="Picture 6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7868"/>
            <a:ext cx="4628063" cy="24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73100"/>
            <a:ext cx="254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11560" y="198884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0" y="38608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6350"/>
            <a:ext cx="9144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  <a:latin typeface="Arial" panose="020B0604020202020204" pitchFamily="34" charset="0"/>
              </a:rPr>
              <a:t>Источники информации в структурном анализе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0" y="4724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572000" y="60944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3500438"/>
            <a:ext cx="41576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panose="020B0604020202020204" pitchFamily="34" charset="0"/>
              </a:rPr>
              <a:t>1</a:t>
            </a:r>
            <a:r>
              <a:rPr lang="ru-RU" altLang="ru-RU" sz="1600" dirty="0">
                <a:latin typeface="Arial" panose="020B0604020202020204" pitchFamily="34" charset="0"/>
              </a:rPr>
              <a:t>. Геометрия дифракционной картины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1" y="4365625"/>
            <a:ext cx="415766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2. Интенсивности дифракционных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   пятен - рефлексов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5250" y="5805488"/>
            <a:ext cx="4062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3. Тонкая структура дифракционных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рефлексов и диффузное рассеяние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219700" y="3357563"/>
            <a:ext cx="39243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Элементарная ячейка</a:t>
            </a:r>
            <a:r>
              <a:rPr lang="en-US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кристалла,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Параметры </a:t>
            </a:r>
            <a:r>
              <a:rPr lang="en-US" altLang="ru-RU" sz="1600" b="1" i="1" dirty="0">
                <a:solidFill>
                  <a:srgbClr val="3333FF"/>
                </a:solidFill>
                <a:latin typeface="Arial" panose="020B0604020202020204" pitchFamily="34" charset="0"/>
              </a:rPr>
              <a:t>a,</a:t>
            </a:r>
            <a:r>
              <a:rPr lang="ru-RU" altLang="ru-RU" sz="1600" b="1" i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i="1" dirty="0">
                <a:solidFill>
                  <a:srgbClr val="3333FF"/>
                </a:solidFill>
                <a:latin typeface="Arial" panose="020B0604020202020204" pitchFamily="34" charset="0"/>
              </a:rPr>
              <a:t>b,</a:t>
            </a:r>
            <a:r>
              <a:rPr lang="ru-RU" altLang="ru-RU" sz="1600" b="1" i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i="1" dirty="0">
                <a:solidFill>
                  <a:srgbClr val="3333FF"/>
                </a:solidFill>
                <a:latin typeface="Arial" panose="020B0604020202020204" pitchFamily="34" charset="0"/>
              </a:rPr>
              <a:t>c,</a:t>
            </a: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a,</a:t>
            </a:r>
            <a:r>
              <a:rPr lang="ru-RU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b,</a:t>
            </a:r>
            <a:r>
              <a:rPr lang="ru-RU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g,</a:t>
            </a:r>
            <a:r>
              <a:rPr lang="ru-RU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симметрия решетки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219700" y="4221163"/>
            <a:ext cx="39243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Функция распределения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  <a:latin typeface="Arial" panose="020B0604020202020204" pitchFamily="34" charset="0"/>
              </a:rPr>
              <a:t>электронной </a:t>
            </a:r>
            <a:r>
              <a:rPr lang="ru-RU" altLang="ru-RU" sz="1600" dirty="0" smtClean="0">
                <a:solidFill>
                  <a:srgbClr val="3333FF"/>
                </a:solidFill>
                <a:latin typeface="Arial" panose="020B0604020202020204" pitchFamily="34" charset="0"/>
              </a:rPr>
              <a:t>плотности</a:t>
            </a:r>
            <a:endParaRPr lang="en-US" altLang="ru-RU" sz="1600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6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ru-RU" altLang="ru-RU" sz="1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203825" y="5661024"/>
            <a:ext cx="392429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Реальная структура кристаллов</a:t>
            </a:r>
            <a:r>
              <a:rPr lang="en-US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-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дефекты, нарушения совершенства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кристаллов</a:t>
            </a:r>
          </a:p>
        </p:txBody>
      </p:sp>
      <p:pic>
        <p:nvPicPr>
          <p:cNvPr id="16" name="Picture 19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718050"/>
            <a:ext cx="23050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xmlns="" id="{1D776985-2D4F-4AF5-975B-D920C8EB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Поворот кристалла вокруг точки </a:t>
            </a:r>
            <a:r>
              <a:rPr lang="en-US" altLang="ru-RU" sz="2000" b="1" dirty="0">
                <a:solidFill>
                  <a:srgbClr val="3333FF"/>
                </a:solidFill>
              </a:rPr>
              <a:t>O </a:t>
            </a:r>
            <a:r>
              <a:rPr lang="ru-RU" altLang="ru-RU" sz="2000" b="1" dirty="0">
                <a:solidFill>
                  <a:srgbClr val="3333FF"/>
                </a:solidFill>
              </a:rPr>
              <a:t>приводит к смещению узла обратной решетки </a:t>
            </a:r>
            <a:r>
              <a:rPr lang="en-US" altLang="ru-RU" sz="2000" b="1" dirty="0">
                <a:solidFill>
                  <a:srgbClr val="3333FF"/>
                </a:solidFill>
              </a:rPr>
              <a:t>Q </a:t>
            </a:r>
            <a:r>
              <a:rPr lang="ru-RU" altLang="ru-RU" sz="2000" b="1" dirty="0">
                <a:solidFill>
                  <a:srgbClr val="3333FF"/>
                </a:solidFill>
              </a:rPr>
              <a:t>со сферы </a:t>
            </a:r>
            <a:r>
              <a:rPr lang="ru-RU" altLang="ru-RU" sz="2000" b="1" dirty="0" err="1">
                <a:solidFill>
                  <a:srgbClr val="3333FF"/>
                </a:solidFill>
              </a:rPr>
              <a:t>Эвальда</a:t>
            </a:r>
            <a:r>
              <a:rPr lang="en-US" altLang="ru-RU" sz="2000" b="1" dirty="0">
                <a:solidFill>
                  <a:srgbClr val="3333FF"/>
                </a:solidFill>
              </a:rPr>
              <a:t> (</a:t>
            </a:r>
            <a:r>
              <a:rPr lang="en-US" altLang="ru-RU" sz="2000" b="1" dirty="0">
                <a:solidFill>
                  <a:srgbClr val="3333FF"/>
                </a:solidFill>
                <a:latin typeface="Symbol" panose="05050102010706020507" pitchFamily="18" charset="2"/>
              </a:rPr>
              <a:t>q</a:t>
            </a:r>
            <a:r>
              <a:rPr lang="en-US" altLang="ru-RU" sz="2000" b="1" dirty="0">
                <a:solidFill>
                  <a:srgbClr val="3333FF"/>
                </a:solidFill>
              </a:rPr>
              <a:t>-</a:t>
            </a:r>
            <a:r>
              <a:rPr lang="ru-RU" altLang="ru-RU" sz="2000" b="1" dirty="0">
                <a:solidFill>
                  <a:srgbClr val="3333FF"/>
                </a:solidFill>
              </a:rPr>
              <a:t>сканирование), одновременный поворот кристалла и детектора (</a:t>
            </a:r>
            <a:r>
              <a:rPr lang="en-US" altLang="ru-RU" sz="2000" b="1" dirty="0">
                <a:solidFill>
                  <a:srgbClr val="3333FF"/>
                </a:solidFill>
                <a:latin typeface="Symbol" panose="05050102010706020507" pitchFamily="18" charset="2"/>
              </a:rPr>
              <a:t>q/2q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сканирование). Используя эти перемещения можно исследовать форму узла обратной решетки </a:t>
            </a:r>
            <a:r>
              <a:rPr lang="en-US" altLang="ru-RU" sz="2000" b="1" dirty="0">
                <a:solidFill>
                  <a:srgbClr val="3333FF"/>
                </a:solidFill>
              </a:rPr>
              <a:t>H</a:t>
            </a:r>
            <a:r>
              <a:rPr lang="ru-RU" altLang="ru-RU" sz="2000" b="1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BA55B3-9323-4E4B-82F2-1FC18648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44824"/>
            <a:ext cx="64389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836613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00FF"/>
                </a:solidFill>
                <a:latin typeface="Arial" panose="020B0604020202020204" pitchFamily="34" charset="0"/>
              </a:rPr>
              <a:t>Определение размеров блоков (кристаллитов) и величин микродеформаций по форме и ширине дифракционных линий</a:t>
            </a:r>
          </a:p>
        </p:txBody>
      </p:sp>
    </p:spTree>
    <p:extLst>
      <p:ext uri="{BB962C8B-B14F-4D97-AF65-F5344CB8AC3E}">
        <p14:creationId xmlns:p14="http://schemas.microsoft.com/office/powerpoint/2010/main" val="25411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3320" y="1628800"/>
            <a:ext cx="9157320" cy="2985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Совокупность этих дифракционных методов получила название </a:t>
            </a:r>
            <a:r>
              <a:rPr lang="ru-RU" altLang="ru-RU" sz="4400" b="1" i="1" dirty="0">
                <a:solidFill>
                  <a:srgbClr val="0000FF"/>
                </a:solidFill>
                <a:latin typeface="Arial" panose="020B0604020202020204" pitchFamily="34" charset="0"/>
              </a:rPr>
              <a:t>интегральных методов</a:t>
            </a:r>
            <a:r>
              <a:rPr lang="ru-RU" altLang="ru-RU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исследования реальной структуры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кристаллов</a:t>
            </a:r>
            <a:r>
              <a:rPr lang="ru-RU" altLang="ru-RU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altLang="ru-RU" sz="3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68960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</a:rPr>
              <a:t>Какую информацию можно получать анализируя форму дифракционного отражения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AC57A4-67F4-40EB-AA42-025D9B7C9DBF}"/>
              </a:ext>
            </a:extLst>
          </p:cNvPr>
          <p:cNvSpPr txBox="1"/>
          <p:nvPr/>
        </p:nvSpPr>
        <p:spPr>
          <a:xfrm>
            <a:off x="0" y="126876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</a:rPr>
              <a:t>Форма рефлекса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426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F600C349-D80B-4AE5-A07B-8C6D3BD1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Достаточно объективным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параметром при сложных измерениях является интегральная ширина дифракционной линии. Если форма линии описывается функцией </a:t>
            </a:r>
            <a:r>
              <a:rPr lang="en-US" alt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f(x)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, то интегральной ее шириной называют величину </a:t>
            </a:r>
            <a:r>
              <a:rPr lang="el-GR" alt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4AA35D1-C949-459D-8FEE-76D25F11281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68455" y="3429000"/>
          <a:ext cx="340709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3" imgW="2686131" imgH="1419295" progId="Equation.DSMT4">
                  <p:embed/>
                </p:oleObj>
              </mc:Choice>
              <mc:Fallback>
                <p:oleObj name="Equation" r:id="rId3" imgW="2686131" imgH="1419295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E4AA35D1-C949-459D-8FEE-76D25F112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455" y="3429000"/>
                        <a:ext cx="3407090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18D08149-7D1F-4322-9ACC-2D408F00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Здесь </a:t>
            </a:r>
            <a:r>
              <a:rPr lang="en-US" altLang="ru-RU" b="1" i="1" dirty="0" err="1">
                <a:latin typeface="Arial" panose="020B0604020202020204" pitchFamily="34" charset="0"/>
              </a:rPr>
              <a:t>f</a:t>
            </a:r>
            <a:r>
              <a:rPr lang="en-US" altLang="ru-RU" b="1" i="1" baseline="-25000" dirty="0" err="1">
                <a:latin typeface="Arial" panose="020B0604020202020204" pitchFamily="34" charset="0"/>
              </a:rPr>
              <a:t>max</a:t>
            </a:r>
            <a:r>
              <a:rPr lang="en-US" altLang="ru-RU" b="1" i="1" baseline="-25000" dirty="0">
                <a:latin typeface="Arial" panose="020B0604020202020204" pitchFamily="34" charset="0"/>
              </a:rPr>
              <a:t> </a:t>
            </a:r>
            <a:r>
              <a:rPr lang="ru-RU" altLang="ru-RU" b="1" i="1" dirty="0">
                <a:latin typeface="Arial" panose="020B0604020202020204" pitchFamily="34" charset="0"/>
              </a:rPr>
              <a:t>– </a:t>
            </a:r>
            <a:r>
              <a:rPr lang="ru-RU" altLang="ru-RU" b="1" dirty="0">
                <a:latin typeface="Arial" panose="020B0604020202020204" pitchFamily="34" charset="0"/>
              </a:rPr>
              <a:t>значение функции </a:t>
            </a:r>
            <a:r>
              <a:rPr lang="en-US" altLang="ru-RU" b="1" i="1" dirty="0">
                <a:latin typeface="Arial" panose="020B0604020202020204" pitchFamily="34" charset="0"/>
              </a:rPr>
              <a:t>f(x) </a:t>
            </a:r>
            <a:endParaRPr lang="ru-RU" altLang="ru-RU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в максимуме</a:t>
            </a:r>
          </a:p>
        </p:txBody>
      </p:sp>
    </p:spTree>
    <p:extLst>
      <p:ext uri="{BB962C8B-B14F-4D97-AF65-F5344CB8AC3E}">
        <p14:creationId xmlns:p14="http://schemas.microsoft.com/office/powerpoint/2010/main" val="9668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01A12CE4-8D53-4754-96F5-03AF896B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7360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Интегральная </a:t>
            </a:r>
            <a:r>
              <a:rPr lang="ru-RU" alt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ширина профиля дифракционной линии обратно пропорциональна размеру кристаллитов в образце: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E547DBA-D305-45F7-8DFC-B8B5693C44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12304" y="3955125"/>
          <a:ext cx="351939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3" imgW="2590800" imgH="1219362" progId="Equation.DSMT4">
                  <p:embed/>
                </p:oleObj>
              </mc:Choice>
              <mc:Fallback>
                <p:oleObj name="Equation" r:id="rId3" imgW="2590800" imgH="1219362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EE547DBA-D305-45F7-8DFC-B8B5693C4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2304" y="3955125"/>
                        <a:ext cx="3519391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9E33ABC1-4066-47DF-9753-607DACC6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latin typeface="Arial" panose="020B0604020202020204" pitchFamily="34" charset="0"/>
              </a:rPr>
              <a:t>D</a:t>
            </a:r>
            <a:r>
              <a:rPr lang="ru-RU" altLang="ru-RU" b="1" dirty="0">
                <a:latin typeface="Arial" panose="020B0604020202020204" pitchFamily="34" charset="0"/>
              </a:rPr>
              <a:t> – эффективный (средний) размер кристаллита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44000" cy="1618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В 1918 году П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Шеррер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200" b="1" dirty="0" smtClean="0">
                <a:latin typeface="Arial" panose="020B0604020202020204" pitchFamily="34" charset="0"/>
              </a:rPr>
              <a:t>установил</a:t>
            </a:r>
          </a:p>
          <a:p>
            <a:pPr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3200" b="1" dirty="0" smtClean="0">
                <a:latin typeface="Arial" panose="020B0604020202020204" pitchFamily="34" charset="0"/>
              </a:rPr>
              <a:t> «…уменьшение </a:t>
            </a:r>
            <a:r>
              <a:rPr lang="ru-RU" altLang="ru-RU" sz="3200" b="1" dirty="0">
                <a:latin typeface="Arial" panose="020B0604020202020204" pitchFamily="34" charset="0"/>
              </a:rPr>
              <a:t>размеров </a:t>
            </a:r>
            <a:r>
              <a:rPr lang="ru-RU" altLang="ru-RU" sz="3200" b="1" dirty="0" smtClean="0">
                <a:latin typeface="Arial" panose="020B0604020202020204" pitchFamily="34" charset="0"/>
              </a:rPr>
              <a:t>кристаллитов вызывают  </a:t>
            </a:r>
            <a:r>
              <a:rPr lang="ru-RU" altLang="ru-RU" sz="3200" b="1" dirty="0">
                <a:latin typeface="Arial" panose="020B0604020202020204" pitchFamily="34" charset="0"/>
              </a:rPr>
              <a:t>уширение дифракционных </a:t>
            </a:r>
            <a:r>
              <a:rPr lang="ru-RU" altLang="ru-RU" sz="3200" b="1" dirty="0" smtClean="0">
                <a:latin typeface="Arial" panose="020B0604020202020204" pitchFamily="34" charset="0"/>
              </a:rPr>
              <a:t>линий…»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41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E0DCBB-0478-4AE0-AB10-04A8FDDF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6225"/>
            <a:ext cx="9143999" cy="4647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 1944 году Д.Г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Стокс </a:t>
            </a: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анализируя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влияние </a:t>
            </a:r>
            <a:r>
              <a:rPr lang="ru-RU" altLang="ru-RU" sz="2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микродеформаций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 на ширину дифракционных линий показал, что если в результате пластической деформации в кристалле появились зоны сжатия и растяжения, можно условно считать, что образец разбит на блоки, 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каждый из которых характеризуется в выбранном направлении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hkl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]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своим значением межплоскостного расстояния, лежащим в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пределах от 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d − 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Δd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до d + </a:t>
            </a:r>
            <a:r>
              <a:rPr lang="ru-RU" altLang="ru-RU" sz="2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Δd</a:t>
            </a:r>
            <a:r>
              <a:rPr lang="ru-RU" altLang="ru-RU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i="1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В этом приближении каждый “блок” рассеивает</a:t>
            </a:r>
            <a:r>
              <a:rPr lang="ru-RU" altLang="ru-RU" sz="22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рентгеновские лучи независимо от других “блоков” и дает дифракционный максимум в положении, соответствующем своему значению межплоскостного расстояния. В итоге суммарный максимум от всего образца оказывается размытым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0D2F8A4C-A944-4DF0-AFDA-3C912D16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99562"/>
              </p:ext>
            </p:extLst>
          </p:nvPr>
        </p:nvGraphicFramePr>
        <p:xfrm>
          <a:off x="2626359" y="5145385"/>
          <a:ext cx="3891282" cy="148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0D2F8A4C-A944-4DF0-AFDA-3C912D16A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6359" y="5145385"/>
                        <a:ext cx="3891282" cy="14869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2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195513" y="4724400"/>
          <a:ext cx="45577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3" imgW="761669" imgH="228501" progId="Equation.DSMT4">
                  <p:embed/>
                </p:oleObj>
              </mc:Choice>
              <mc:Fallback>
                <p:oleObj name="Equation" r:id="rId3" imgW="761669" imgH="228501" progId="Equation.DSMT4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24400"/>
                        <a:ext cx="4557712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333375"/>
            <a:ext cx="91440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Т.е. полная ширина дифракционного отражения описывается суммой уширения создаваемого распределением частиц по размерам и распределением микродеформаций в кристаллитах и границах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val="5675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1131619"/>
          <a:ext cx="9050338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3" imgW="2336800" imgH="431800" progId="Equation.DSMT4">
                  <p:embed/>
                </p:oleObj>
              </mc:Choice>
              <mc:Fallback>
                <p:oleObj name="Equation" r:id="rId3" imgW="2336800" imgH="431800" progId="Equation.DSMT4">
                  <p:embed/>
                  <p:pic>
                    <p:nvPicPr>
                      <p:cNvPr id="2560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1619"/>
                        <a:ext cx="9050338" cy="167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Объект 2"/>
          <p:cNvGraphicFramePr>
            <a:graphicFrameLocks noChangeAspect="1"/>
          </p:cNvGraphicFramePr>
          <p:nvPr>
            <p:extLst/>
          </p:nvPr>
        </p:nvGraphicFramePr>
        <p:xfrm>
          <a:off x="1597025" y="3149331"/>
          <a:ext cx="59515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5" imgW="1536033" imgH="393529" progId="Equation.DSMT4">
                  <p:embed/>
                </p:oleObj>
              </mc:Choice>
              <mc:Fallback>
                <p:oleObj name="Equation" r:id="rId5" imgW="1536033" imgH="393529" progId="Equation.DSMT4">
                  <p:embed/>
                  <p:pic>
                    <p:nvPicPr>
                      <p:cNvPr id="2560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149331"/>
                        <a:ext cx="5951538" cy="1525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Объект 3"/>
          <p:cNvGraphicFramePr>
            <a:graphicFrameLocks noChangeAspect="1"/>
          </p:cNvGraphicFramePr>
          <p:nvPr>
            <p:extLst/>
          </p:nvPr>
        </p:nvGraphicFramePr>
        <p:xfrm>
          <a:off x="1695450" y="5308331"/>
          <a:ext cx="5754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7" imgW="1485900" imgH="393700" progId="Equation.DSMT4">
                  <p:embed/>
                </p:oleObj>
              </mc:Choice>
              <mc:Fallback>
                <p:oleObj name="Equation" r:id="rId7" imgW="1485900" imgH="393700" progId="Equation.DSMT4">
                  <p:embed/>
                  <p:pic>
                    <p:nvPicPr>
                      <p:cNvPr id="2560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308331"/>
                        <a:ext cx="5754688" cy="1525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7898D3-C2E7-491D-91E8-E087F389987F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</a:rPr>
              <a:t>Запишем в явном виде это уравнение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357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ChangeAspect="1"/>
          </p:cNvGraphicFramePr>
          <p:nvPr>
            <p:extLst/>
          </p:nvPr>
        </p:nvGraphicFramePr>
        <p:xfrm>
          <a:off x="683568" y="2319935"/>
          <a:ext cx="2588817" cy="79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3" imgW="660113" imgH="203112" progId="Equation.DSMT4">
                  <p:embed/>
                </p:oleObj>
              </mc:Choice>
              <mc:Fallback>
                <p:oleObj name="Equation" r:id="rId3" imgW="660113" imgH="203112" progId="Equation.DSMT4">
                  <p:embed/>
                  <p:pic>
                    <p:nvPicPr>
                      <p:cNvPr id="2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19935"/>
                        <a:ext cx="2588817" cy="7968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G:\Viliams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92261"/>
            <a:ext cx="4932040" cy="45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3316C29-E9EC-4AA8-876A-C81CF87158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00212" y="0"/>
          <a:ext cx="57435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6" imgW="5743534" imgH="1514562" progId="Equation.DSMT4">
                  <p:embed/>
                </p:oleObj>
              </mc:Choice>
              <mc:Fallback>
                <p:oleObj name="Equation" r:id="rId6" imgW="5743534" imgH="1514562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xmlns="" id="{A3316C29-E9EC-4AA8-876A-C81CF8715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0212" y="0"/>
                        <a:ext cx="5743575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53AA54-C92D-4EFE-B557-EBE40939E1E4}"/>
              </a:ext>
            </a:extLst>
          </p:cNvPr>
          <p:cNvSpPr txBox="1"/>
          <p:nvPr/>
        </p:nvSpPr>
        <p:spPr>
          <a:xfrm>
            <a:off x="-7984" y="1716413"/>
            <a:ext cx="9151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Написанное выражение это линейное уравнение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406794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Если построить экспериментальную зависимость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cos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=f(sin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, можно определить размеры блоков и деформации в образце.</a:t>
            </a:r>
          </a:p>
        </p:txBody>
      </p:sp>
    </p:spTree>
    <p:extLst>
      <p:ext uri="{BB962C8B-B14F-4D97-AF65-F5344CB8AC3E}">
        <p14:creationId xmlns:p14="http://schemas.microsoft.com/office/powerpoint/2010/main" val="4826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4B1FCA-FEE6-4E45-8C05-335195299158}"/>
              </a:ext>
            </a:extLst>
          </p:cNvPr>
          <p:cNvSpPr txBox="1"/>
          <p:nvPr/>
        </p:nvSpPr>
        <p:spPr>
          <a:xfrm>
            <a:off x="0" y="226103"/>
            <a:ext cx="91440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</a:rPr>
              <a:t>1. Анализ 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формы дифракционного рефлекса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(форма узла обратной решетки)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Интегральные методы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C5A64-61FD-42FF-9C81-EBFAF2BCE280}"/>
              </a:ext>
            </a:extLst>
          </p:cNvPr>
          <p:cNvSpPr txBox="1"/>
          <p:nvPr/>
        </p:nvSpPr>
        <p:spPr>
          <a:xfrm>
            <a:off x="0" y="34290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2. Анализ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 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Рентгеновская топография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3315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Viliams.tif">
            <a:extLst>
              <a:ext uri="{FF2B5EF4-FFF2-40B4-BE49-F238E27FC236}">
                <a16:creationId xmlns:a16="http://schemas.microsoft.com/office/drawing/2014/main" xmlns="" id="{260C63C1-7E63-49E2-AFB4-1A71D650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1274288"/>
            <a:ext cx="4576618" cy="423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C0CF4E-7B8D-44A0-A5E7-5004C3D21288}"/>
              </a:ext>
            </a:extLst>
          </p:cNvPr>
          <p:cNvSpPr txBox="1"/>
          <p:nvPr/>
        </p:nvSpPr>
        <p:spPr>
          <a:xfrm>
            <a:off x="0" y="5708073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средние размеры блоков-зерен в образце</a:t>
            </a:r>
          </a:p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средние величины деформаций в образце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826B921-C861-4CEE-B403-212A02668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01212"/>
              </p:ext>
            </p:extLst>
          </p:nvPr>
        </p:nvGraphicFramePr>
        <p:xfrm>
          <a:off x="4775485" y="2664665"/>
          <a:ext cx="4368515" cy="115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4" imgW="5743672" imgH="1514494" progId="Equation.DSMT4">
                  <p:embed/>
                </p:oleObj>
              </mc:Choice>
              <mc:Fallback>
                <p:oleObj name="Equation" r:id="rId4" imgW="5743672" imgH="15144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485" y="2664665"/>
                        <a:ext cx="4368515" cy="1151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EF87BC-8AEE-47A2-A6D4-18DB9D755EFE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Интегральные методы анализа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формы дифракционного рефлекса</a:t>
            </a:r>
          </a:p>
        </p:txBody>
      </p:sp>
    </p:spTree>
    <p:extLst>
      <p:ext uri="{BB962C8B-B14F-4D97-AF65-F5344CB8AC3E}">
        <p14:creationId xmlns:p14="http://schemas.microsoft.com/office/powerpoint/2010/main" val="5264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4B1FCA-FEE6-4E45-8C05-335195299158}"/>
              </a:ext>
            </a:extLst>
          </p:cNvPr>
          <p:cNvSpPr txBox="1"/>
          <p:nvPr/>
        </p:nvSpPr>
        <p:spPr>
          <a:xfrm>
            <a:off x="0" y="226103"/>
            <a:ext cx="91440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</a:rPr>
              <a:t>1. Анализ 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формы дифракционного рефлекса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(форма узла обратной решетки)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Интегральные методы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C5A64-61FD-42FF-9C81-EBFAF2BCE280}"/>
              </a:ext>
            </a:extLst>
          </p:cNvPr>
          <p:cNvSpPr txBox="1"/>
          <p:nvPr/>
        </p:nvSpPr>
        <p:spPr>
          <a:xfrm>
            <a:off x="0" y="34290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2. Анализ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 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Рентгеновская топография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6635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9A44BA-640C-4613-90B5-25A7914D3080}"/>
              </a:ext>
            </a:extLst>
          </p:cNvPr>
          <p:cNvSpPr txBox="1"/>
          <p:nvPr/>
        </p:nvSpPr>
        <p:spPr>
          <a:xfrm>
            <a:off x="0" y="2240437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solidFill>
                  <a:srgbClr val="0000FF"/>
                </a:solidFill>
                <a:latin typeface="Arial" panose="020B0604020202020204" pitchFamily="34" charset="0"/>
              </a:rPr>
              <a:t>Рентгеновская топография</a:t>
            </a:r>
            <a:endParaRPr lang="ru-RU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2C5177F9-B321-4419-8961-6C5FBC1C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Идея получения микрорентгенограмм (топограмм), предложена Бергом </a:t>
            </a:r>
            <a:endParaRPr lang="en-US" altLang="ru-RU" b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в 1931 году</a:t>
            </a:r>
          </a:p>
        </p:txBody>
      </p:sp>
      <p:pic>
        <p:nvPicPr>
          <p:cNvPr id="3" name="Picture 5" descr="G:\Review-Topografics\FIGS\Без имени1.tif">
            <a:extLst>
              <a:ext uri="{FF2B5EF4-FFF2-40B4-BE49-F238E27FC236}">
                <a16:creationId xmlns:a16="http://schemas.microsoft.com/office/drawing/2014/main" xmlns="" id="{76875E18-5450-4868-89D4-60BF4A8A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226"/>
            <a:ext cx="91328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51924264-6725-44C3-8B53-065A894D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>
                <a:solidFill>
                  <a:srgbClr val="0000FF"/>
                </a:solidFill>
              </a:rPr>
              <a:t>Berg W. </a:t>
            </a:r>
            <a:r>
              <a:rPr lang="en-US" altLang="ru-RU" sz="2800" i="1" dirty="0" err="1">
                <a:solidFill>
                  <a:srgbClr val="0000FF"/>
                </a:solidFill>
              </a:rPr>
              <a:t>Naturwissenschaften</a:t>
            </a:r>
            <a:r>
              <a:rPr lang="en-US" altLang="ru-RU" sz="2800" i="1" dirty="0">
                <a:solidFill>
                  <a:srgbClr val="0000FF"/>
                </a:solidFill>
              </a:rPr>
              <a:t>, 1931, 9, p.391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>
                <a:solidFill>
                  <a:srgbClr val="0000FF"/>
                </a:solidFill>
              </a:rPr>
              <a:t>Berg W. </a:t>
            </a:r>
            <a:r>
              <a:rPr lang="en-US" altLang="ru-RU" sz="2800" i="1" dirty="0" err="1">
                <a:solidFill>
                  <a:srgbClr val="0000FF"/>
                </a:solidFill>
              </a:rPr>
              <a:t>Z.Krist</a:t>
            </a:r>
            <a:r>
              <a:rPr lang="en-US" altLang="ru-RU" sz="2800" i="1" dirty="0">
                <a:solidFill>
                  <a:srgbClr val="0000FF"/>
                </a:solidFill>
              </a:rPr>
              <a:t>., 1934, B89,3,p.286 </a:t>
            </a:r>
            <a:endParaRPr lang="ru-RU" altLang="ru-RU" sz="2800" i="1" dirty="0">
              <a:solidFill>
                <a:srgbClr val="0000FF"/>
              </a:solidFill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xmlns="" id="{2681A2CF-6BDD-4B95-A71A-4D421C62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:a16="http://schemas.microsoft.com/office/drawing/2014/main" xmlns="" id="{E2F18714-9B52-4C05-9521-2DB549AC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9703" name="TextBox 7">
            <a:extLst>
              <a:ext uri="{FF2B5EF4-FFF2-40B4-BE49-F238E27FC236}">
                <a16:creationId xmlns:a16="http://schemas.microsoft.com/office/drawing/2014/main" xmlns="" id="{6CE52C42-DFF0-420E-A4CD-CE007D2A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46434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865C22-46BF-4F58-8A9C-EE06DE2605E2}"/>
              </a:ext>
            </a:extLst>
          </p:cNvPr>
          <p:cNvSpPr txBox="1"/>
          <p:nvPr/>
        </p:nvSpPr>
        <p:spPr>
          <a:xfrm>
            <a:off x="1979712" y="544522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30B4338-170D-4127-8C90-97255AE4E3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5581" y="5194400"/>
          <a:ext cx="2881723" cy="56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4" imgW="901440" imgH="177480" progId="Equation.DSMT4">
                  <p:embed/>
                </p:oleObj>
              </mc:Choice>
              <mc:Fallback>
                <p:oleObj name="Equation" r:id="rId4" imgW="901440" imgH="17748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730B4338-170D-4127-8C90-97255AE4E3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5581" y="5194400"/>
                        <a:ext cx="2881723" cy="5682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8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701" grpId="0"/>
      <p:bldP spid="29702" grpId="0"/>
      <p:bldP spid="297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CFBD8-703C-497C-B2BC-59737BDB19C1}"/>
              </a:ext>
            </a:extLst>
          </p:cNvPr>
          <p:cNvSpPr txBox="1"/>
          <p:nvPr/>
        </p:nvSpPr>
        <p:spPr>
          <a:xfrm>
            <a:off x="-10028" y="3345001"/>
            <a:ext cx="915402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 </a:t>
            </a:r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длины волн лучей </a:t>
            </a:r>
            <a:endParaRPr lang="ru-RU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1, 2, 3) </a:t>
            </a:r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отличаются друг от друга и если кристалл не имеет дефектов интенсивности отраженных пучков будут практически одинаковы.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7175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кристалла обычно порядка нескольких см, расстояние от точечного источника порядка 10 см, то расходимость пучка падающего излучения мала и составляет </a:t>
            </a: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2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xmlns="" id="{EC808A61-180A-4CC5-8B44-38C56EE8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39837"/>
            <a:ext cx="70723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39" name="Объект 2">
            <a:extLst>
              <a:ext uri="{FF2B5EF4-FFF2-40B4-BE49-F238E27FC236}">
                <a16:creationId xmlns:a16="http://schemas.microsoft.com/office/drawing/2014/main" xmlns="" id="{F98ECF07-79F3-4422-A27C-C710F013C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070479"/>
              </p:ext>
            </p:extLst>
          </p:nvPr>
        </p:nvGraphicFramePr>
        <p:xfrm>
          <a:off x="5292725" y="4984750"/>
          <a:ext cx="24209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4" imgW="2419128" imgH="792683" progId="Equation.DSMT4">
                  <p:embed/>
                </p:oleObj>
              </mc:Choice>
              <mc:Fallback>
                <p:oleObj name="Equation" r:id="rId4" imgW="2419128" imgH="792683" progId="Equation.DSMT4">
                  <p:embed/>
                  <p:pic>
                    <p:nvPicPr>
                      <p:cNvPr id="65539" name="Объект 2">
                        <a:extLst>
                          <a:ext uri="{FF2B5EF4-FFF2-40B4-BE49-F238E27FC236}">
                            <a16:creationId xmlns:a16="http://schemas.microsoft.com/office/drawing/2014/main" xmlns="" id="{F98ECF07-79F3-4422-A27C-C710F013C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984750"/>
                        <a:ext cx="24209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Объект 4">
            <a:extLst>
              <a:ext uri="{FF2B5EF4-FFF2-40B4-BE49-F238E27FC236}">
                <a16:creationId xmlns:a16="http://schemas.microsoft.com/office/drawing/2014/main" xmlns="" id="{873DD2D0-B9FE-4555-8F38-9C9DA058B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58246"/>
              </p:ext>
            </p:extLst>
          </p:nvPr>
        </p:nvGraphicFramePr>
        <p:xfrm>
          <a:off x="2124075" y="6137275"/>
          <a:ext cx="18192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6" imgW="1818150" imgH="462525" progId="Equation.DSMT4">
                  <p:embed/>
                </p:oleObj>
              </mc:Choice>
              <mc:Fallback>
                <p:oleObj name="Equation" r:id="rId6" imgW="1818150" imgH="462525" progId="Equation.DSMT4">
                  <p:embed/>
                  <p:pic>
                    <p:nvPicPr>
                      <p:cNvPr id="65540" name="Объект 4">
                        <a:extLst>
                          <a:ext uri="{FF2B5EF4-FFF2-40B4-BE49-F238E27FC236}">
                            <a16:creationId xmlns:a16="http://schemas.microsoft.com/office/drawing/2014/main" xmlns="" id="{873DD2D0-B9FE-4555-8F38-9C9DA058B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6137275"/>
                        <a:ext cx="18192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Объект 5">
            <a:extLst>
              <a:ext uri="{FF2B5EF4-FFF2-40B4-BE49-F238E27FC236}">
                <a16:creationId xmlns:a16="http://schemas.microsoft.com/office/drawing/2014/main" xmlns="" id="{AD2A99F1-F9CE-4165-B20C-D5F7910F8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91131"/>
              </p:ext>
            </p:extLst>
          </p:nvPr>
        </p:nvGraphicFramePr>
        <p:xfrm>
          <a:off x="4356100" y="5921375"/>
          <a:ext cx="2595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8" imgW="2596896" imgH="937260" progId="Equation.DSMT4">
                  <p:embed/>
                </p:oleObj>
              </mc:Choice>
              <mc:Fallback>
                <p:oleObj name="Equation" r:id="rId8" imgW="2596896" imgH="937260" progId="Equation.DSMT4">
                  <p:embed/>
                  <p:pic>
                    <p:nvPicPr>
                      <p:cNvPr id="65541" name="Объект 5">
                        <a:extLst>
                          <a:ext uri="{FF2B5EF4-FFF2-40B4-BE49-F238E27FC236}">
                            <a16:creationId xmlns:a16="http://schemas.microsoft.com/office/drawing/2014/main" xmlns="" id="{AD2A99F1-F9CE-4165-B20C-D5F7910F8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921375"/>
                        <a:ext cx="25955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кристалле имеются дефекты ситуация коренным образом меняется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25A3669-7C32-48FF-AC78-08D4A839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41" y="1484783"/>
            <a:ext cx="3566517" cy="37328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000B54-4B88-40BD-A527-63C73F13EE30}"/>
              </a:ext>
            </a:extLst>
          </p:cNvPr>
          <p:cNvSpPr txBox="1"/>
          <p:nvPr/>
        </p:nvSpPr>
        <p:spPr>
          <a:xfrm>
            <a:off x="4716016" y="288953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0" dirty="0"/>
              <a:t>Δθ</a:t>
            </a:r>
            <a:r>
              <a:rPr lang="en-US" sz="2400" b="0" dirty="0"/>
              <a:t>~1”-10”</a:t>
            </a:r>
            <a:endParaRPr lang="ru-RU" sz="2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A66666-AF3B-437B-A08E-C39429DE6D5B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/>
              <a:t>Угловая ширина кривой отражения для совершенных кристаллов </a:t>
            </a:r>
          </a:p>
          <a:p>
            <a:pPr algn="ctr"/>
            <a:r>
              <a:rPr lang="ru-RU" sz="3200" b="0" dirty="0"/>
              <a:t>порядка одной угловой секунды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F80859-2BDA-4C06-8029-6282AE1B1CB6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Форма дифракционного отражения формируемого при повороте идеального кристалла вблизи </a:t>
            </a:r>
            <a:r>
              <a:rPr lang="ru-RU" sz="2800" b="1" dirty="0" err="1"/>
              <a:t>Бреговского</a:t>
            </a:r>
            <a:r>
              <a:rPr lang="ru-RU" sz="2800" b="1" dirty="0"/>
              <a:t> отражения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6563340" y="1771931"/>
          <a:ext cx="23796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4" imgW="2379600" imgH="934920" progId="Equation.DSMT4">
                  <p:embed/>
                </p:oleObj>
              </mc:Choice>
              <mc:Fallback>
                <p:oleObj name="Equation" r:id="rId4" imgW="2379600" imgH="934920" progId="Equation.DSMT4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340" y="1771931"/>
                        <a:ext cx="2379663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449514" y="3120366"/>
          <a:ext cx="2694486" cy="67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6" imgW="3009960" imgH="752400" progId="Equation.DSMT4">
                  <p:embed/>
                </p:oleObj>
              </mc:Choice>
              <mc:Fallback>
                <p:oleObj name="Equation" r:id="rId6" imgW="3009960" imgH="75240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9514" y="3120366"/>
                        <a:ext cx="2694486" cy="67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6563340" y="4364219"/>
          <a:ext cx="2520280" cy="5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8" imgW="4446720" imgH="900000" progId="Equation.DSMT4">
                  <p:embed/>
                </p:oleObj>
              </mc:Choice>
              <mc:Fallback>
                <p:oleObj name="Equation" r:id="rId8" imgW="4446720" imgH="90000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3340" y="4364219"/>
                        <a:ext cx="2520280" cy="51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34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049"/>
            <a:ext cx="2606098" cy="14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CE9FA0-62A2-4750-A728-DFFA8443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CC"/>
                </a:solidFill>
              </a:rPr>
              <a:t>Что мы должны видеть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CC"/>
                </a:solidFill>
              </a:rPr>
              <a:t>на рентгеновской топограмме?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79AA9E66-CF89-4AAB-997F-DDB624AFD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557338"/>
          <a:ext cx="444658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1066337" imgH="215806" progId="Equation.DSMT4">
                  <p:embed/>
                </p:oleObj>
              </mc:Choice>
              <mc:Fallback>
                <p:oleObj name="Equation" r:id="rId3" imgW="1066337" imgH="215806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79AA9E66-CF89-4AAB-997F-DDB624AFD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57338"/>
                        <a:ext cx="4446587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084386-63D7-4985-A321-FC163BA2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36912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На </a:t>
            </a:r>
            <a:r>
              <a:rPr lang="ru-RU" altLang="ru-RU" sz="2400" b="1" dirty="0" err="1">
                <a:solidFill>
                  <a:srgbClr val="0000CC"/>
                </a:solidFill>
              </a:rPr>
              <a:t>топограмме</a:t>
            </a:r>
            <a:r>
              <a:rPr lang="ru-RU" altLang="ru-RU" sz="2400" b="1" dirty="0">
                <a:solidFill>
                  <a:srgbClr val="0000CC"/>
                </a:solidFill>
              </a:rPr>
              <a:t>  мы увидим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любые локальные изменения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яркости дифракционного отражения</a:t>
            </a:r>
            <a:r>
              <a:rPr lang="ru-RU" altLang="ru-RU" sz="2400" b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и следовательно изменения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межплоскостного расстояния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и локальные повороты решетки</a:t>
            </a:r>
            <a:r>
              <a:rPr lang="ru-RU" altLang="ru-RU" sz="2400" b="1" dirty="0">
                <a:solidFill>
                  <a:srgbClr val="0000CC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т.е. </a:t>
            </a:r>
            <a:r>
              <a:rPr lang="ru-RU" altLang="ru-RU" sz="2400" b="1" dirty="0">
                <a:solidFill>
                  <a:srgbClr val="FF0000"/>
                </a:solidFill>
              </a:rPr>
              <a:t>локальные микронапряжения </a:t>
            </a:r>
            <a:r>
              <a:rPr lang="el-GR" altLang="ru-RU" sz="2400" b="1" dirty="0">
                <a:solidFill>
                  <a:srgbClr val="FF0000"/>
                </a:solidFill>
              </a:rPr>
              <a:t>ε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E20F9051-326A-4949-83AC-38297E267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5556250"/>
          <a:ext cx="45942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5" imgW="1435100" imgH="444500" progId="Equation.DSMT4">
                  <p:embed/>
                </p:oleObj>
              </mc:Choice>
              <mc:Fallback>
                <p:oleObj name="Equation" r:id="rId5" imgW="1435100" imgH="444500" progId="Equation.DSMT4">
                  <p:embed/>
                  <p:pic>
                    <p:nvPicPr>
                      <p:cNvPr id="6" name="Объект 3">
                        <a:extLst>
                          <a:ext uri="{FF2B5EF4-FFF2-40B4-BE49-F238E27FC236}">
                            <a16:creationId xmlns:a16="http://schemas.microsoft.com/office/drawing/2014/main" xmlns="" id="{E20F9051-326A-4949-83AC-38297E267E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556250"/>
                        <a:ext cx="4594225" cy="1301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7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4956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2666"/>
            <a:ext cx="3562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6022" y="5307982"/>
            <a:ext cx="34956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Дифракционная кривая </a:t>
            </a:r>
          </a:p>
          <a:p>
            <a:pPr algn="ctr"/>
            <a:r>
              <a:rPr lang="ru-RU" sz="2000" b="1" dirty="0"/>
              <a:t>идеального кристалла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5315556"/>
            <a:ext cx="3562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Дифракционная кривая </a:t>
            </a:r>
          </a:p>
          <a:p>
            <a:pPr algn="ctr"/>
            <a:r>
              <a:rPr lang="ru-RU" sz="2000" b="1" dirty="0"/>
              <a:t>Кристалла с дефектами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4791" y="0"/>
            <a:ext cx="9168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Влияние дефектов содержащихся в кристаллической решетки на форму дифракционной кривой отражения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0107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124a.tif">
            <a:extLst>
              <a:ext uri="{FF2B5EF4-FFF2-40B4-BE49-F238E27FC236}">
                <a16:creationId xmlns:a16="http://schemas.microsoft.com/office/drawing/2014/main" xmlns="" id="{F7D0885A-ABC6-45DA-BBB1-83D67A1D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" y="2276872"/>
            <a:ext cx="913215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085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Дифракционный контраст. </a:t>
            </a:r>
          </a:p>
          <a:p>
            <a:pPr algn="ctr"/>
            <a:r>
              <a:rPr lang="ru-RU" sz="2800" b="1" dirty="0"/>
              <a:t>Изображения краевых и винтовых дислокаций перпендикулярных поверхности образца.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451" y="1679690"/>
            <a:ext cx="25714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/>
              <a:t>Краевые дислокации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7842" y="2078900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2153040" y="2078900"/>
            <a:ext cx="1986912" cy="185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2153040" y="2078899"/>
            <a:ext cx="3787112" cy="558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69779" y="1679690"/>
            <a:ext cx="30744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Винтовые дислокации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958955" y="2078899"/>
            <a:ext cx="1296144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7308304" y="2078898"/>
            <a:ext cx="946795" cy="29342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>
            <a:off x="8093192" y="2078897"/>
            <a:ext cx="161908" cy="12060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4355976" y="2078899"/>
            <a:ext cx="3899123" cy="35103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9BBA83-32FD-4C41-93E8-71DD02531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55976" cy="31757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9FD54D-67D4-407F-B401-74F222F304D8}"/>
              </a:ext>
            </a:extLst>
          </p:cNvPr>
          <p:cNvSpPr txBox="1"/>
          <p:nvPr/>
        </p:nvSpPr>
        <p:spPr>
          <a:xfrm>
            <a:off x="3862463" y="2235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</a:rPr>
              <a:t>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51C365-AD7D-4F08-BF5F-D950E78CCD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6" y="198527"/>
            <a:ext cx="4464496" cy="3175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ABB306-183F-4AB8-8917-3D6669226C9D}"/>
              </a:ext>
            </a:extLst>
          </p:cNvPr>
          <p:cNvSpPr txBox="1"/>
          <p:nvPr/>
        </p:nvSpPr>
        <p:spPr>
          <a:xfrm>
            <a:off x="8614991" y="22350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F510B3-4CDC-42A5-A3AE-0CEF6DA408C6}"/>
              </a:ext>
            </a:extLst>
          </p:cNvPr>
          <p:cNvSpPr/>
          <p:nvPr/>
        </p:nvSpPr>
        <p:spPr>
          <a:xfrm>
            <a:off x="-4998" y="4517904"/>
            <a:ext cx="91228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В процессе роста произошёл сбой в работе нагревателе.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Это хорошо видно на трехмерной карте рефлекса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937C3B2-C93C-4844-9D76-53023A329416}"/>
              </a:ext>
            </a:extLst>
          </p:cNvPr>
          <p:cNvSpPr/>
          <p:nvPr/>
        </p:nvSpPr>
        <p:spPr>
          <a:xfrm>
            <a:off x="-4998" y="5279305"/>
            <a:ext cx="91521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Когда нагреватель работал устойчиво, кристалл рос успешно, и кривая качания отражения имела ширину порядка 10 -12 угловых секунд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C5B69FC-FFAB-4B32-BFD8-C55C5D2370CE}"/>
              </a:ext>
            </a:extLst>
          </p:cNvPr>
          <p:cNvSpPr/>
          <p:nvPr/>
        </p:nvSpPr>
        <p:spPr>
          <a:xfrm>
            <a:off x="10543" y="6040706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После сбоя кристалл рос неустойчиво и второй широкий ассиметричный пик на карте это демонстрирует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DFF44F4-BA3D-426B-8F76-AC3707B864D9}"/>
              </a:ext>
            </a:extLst>
          </p:cNvPr>
          <p:cNvSpPr/>
          <p:nvPr/>
        </p:nvSpPr>
        <p:spPr>
          <a:xfrm>
            <a:off x="0" y="3479504"/>
            <a:ext cx="43559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КРИВАЯ КАЧАНИЯ КРИСТАЛЛА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GaAs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ВЫРАЩЕННОГО В КОСМОСЕ, ОТРАЖЕНИЕ (004) ИЗЛУЕНИЕ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</a:t>
            </a:r>
            <a:r>
              <a:rPr lang="el-GR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2E57BC-222F-42FC-9360-6F61F72B7C6E}"/>
              </a:ext>
            </a:extLst>
          </p:cNvPr>
          <p:cNvSpPr/>
          <p:nvPr/>
        </p:nvSpPr>
        <p:spPr>
          <a:xfrm>
            <a:off x="4682626" y="3618004"/>
            <a:ext cx="44719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СООТВЕТСТВУЮЩАЯ ТРЕХМЕРНАЯ КАРТА УЗЛА ОБРАТНОЙ РЕШЕТКИ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3-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340318"/>
            <a:ext cx="3851516" cy="35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1963285"/>
            <a:ext cx="91440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Рентгеновская </a:t>
            </a:r>
            <a:r>
              <a:rPr lang="ru-RU" altLang="ru-RU" sz="2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топограмма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монокристалла кремния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с фрагментом интегральной схемы.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На фотографии наряду с элементами топологии схемы видны дислокационные линии (кометообразные линии), пересекающие </a:t>
            </a:r>
            <a:r>
              <a:rPr lang="ru-RU" altLang="ru-RU" sz="15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топограмму</a:t>
            </a: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 по диагонали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711373" y="5246974"/>
            <a:ext cx="1860628" cy="155490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5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" y="3950133"/>
            <a:ext cx="259269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фрагмент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будущей микросхемы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2592695" y="4217355"/>
            <a:ext cx="1115209" cy="9347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>
            <a:cxnSpLocks/>
            <a:stCxn id="4" idx="1"/>
          </p:cNvCxnSpPr>
          <p:nvPr/>
        </p:nvCxnSpPr>
        <p:spPr>
          <a:xfrm flipH="1">
            <a:off x="4716016" y="4196354"/>
            <a:ext cx="2100786" cy="7448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802" y="3934744"/>
            <a:ext cx="2348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Дислокации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9A1D01-4048-4421-BE68-56F27E4F9506}"/>
              </a:ext>
            </a:extLst>
          </p:cNvPr>
          <p:cNvSpPr/>
          <p:nvPr/>
        </p:nvSpPr>
        <p:spPr>
          <a:xfrm>
            <a:off x="0" y="0"/>
            <a:ext cx="91655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Анализ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6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6" descr="chest xray">
            <a:extLst>
              <a:ext uri="{FF2B5EF4-FFF2-40B4-BE49-F238E27FC236}">
                <a16:creationId xmlns:a16="http://schemas.microsoft.com/office/drawing/2014/main" xmlns="" id="{B9AC31F3-3F0F-4F1B-82EB-FA51B829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42" y="980729"/>
            <a:ext cx="6431971" cy="58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2">
            <a:extLst>
              <a:ext uri="{FF2B5EF4-FFF2-40B4-BE49-F238E27FC236}">
                <a16:creationId xmlns:a16="http://schemas.microsoft.com/office/drawing/2014/main" xmlns="" id="{30245699-0DE3-43D3-8BB4-D6EE5C33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Амплитудный</a:t>
            </a:r>
            <a:r>
              <a:rPr lang="ru-RU" altLang="ru-RU" sz="4800" b="1" dirty="0"/>
              <a:t> </a:t>
            </a:r>
            <a:r>
              <a:rPr lang="ru-RU" altLang="ru-RU" sz="4000" b="1" dirty="0"/>
              <a:t>контраст</a:t>
            </a:r>
          </a:p>
        </p:txBody>
      </p:sp>
    </p:spTree>
    <p:extLst>
      <p:ext uri="{BB962C8B-B14F-4D97-AF65-F5344CB8AC3E}">
        <p14:creationId xmlns:p14="http://schemas.microsoft.com/office/powerpoint/2010/main" val="21379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 descr="https://scontent.xx.fbcdn.net/hphotos-xft1/v/t1.0-9/20493_1622541561354954_4987113329815713999_n.jpg?oh=3461de0215ba9143afcb414c38b9e54e&amp;oe=563DFB1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7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16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081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F77ED34A-8CE8-4D91-83F2-0114041F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Экспериментальные значения </a:t>
            </a:r>
            <a:endParaRPr lang="en-US" altLang="ru-RU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интегральных ширин линий для порошка </a:t>
            </a:r>
            <a:r>
              <a:rPr lang="en-US" altLang="ru-RU" sz="3600" b="1" dirty="0">
                <a:solidFill>
                  <a:srgbClr val="0000FF"/>
                </a:solidFill>
                <a:latin typeface="Arial" panose="020B0604020202020204" pitchFamily="34" charset="0"/>
              </a:rPr>
              <a:t>Ni</a:t>
            </a:r>
            <a:endParaRPr lang="ru-RU" altLang="ru-RU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 descr="G:\IMG133ab.bmp">
            <a:extLst>
              <a:ext uri="{FF2B5EF4-FFF2-40B4-BE49-F238E27FC236}">
                <a16:creationId xmlns:a16="http://schemas.microsoft.com/office/drawing/2014/main" xmlns="" id="{58A7296F-E716-48F2-8547-F507C836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895138" cy="43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4B709E-D113-4232-AEE5-98419A37326E}"/>
              </a:ext>
            </a:extLst>
          </p:cNvPr>
          <p:cNvSpPr/>
          <p:nvPr/>
        </p:nvSpPr>
        <p:spPr>
          <a:xfrm>
            <a:off x="4932040" y="2204864"/>
            <a:ext cx="421196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Линия </a:t>
            </a:r>
            <a:r>
              <a:rPr lang="el-GR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cos</a:t>
            </a:r>
            <a:r>
              <a:rPr lang="el-GR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θ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=f</a:t>
            </a:r>
            <a:r>
              <a:rPr lang="ru-RU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sin</a:t>
            </a:r>
            <a:r>
              <a:rPr lang="el-GR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θ</a:t>
            </a:r>
            <a:r>
              <a:rPr lang="ru-RU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ru-RU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проведена по двум точкам (111) и (222). Видно, что точки (кружки) соответствующие другим рефлексам не ложатся на эту прямую.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78FAB-E858-4222-A22F-87C95F54A0F0}"/>
              </a:ext>
            </a:extLst>
          </p:cNvPr>
          <p:cNvSpPr txBox="1"/>
          <p:nvPr/>
        </p:nvSpPr>
        <p:spPr>
          <a:xfrm>
            <a:off x="4955414" y="4938910"/>
            <a:ext cx="421196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Определяя угол наклона этой линии мы определяем </a:t>
            </a:r>
            <a:r>
              <a:rPr lang="ru-RU" sz="2000" dirty="0" err="1">
                <a:latin typeface="Arial" panose="020B0604020202020204" pitchFamily="34" charset="0"/>
              </a:rPr>
              <a:t>микродеформации</a:t>
            </a:r>
            <a:r>
              <a:rPr lang="ru-RU" sz="2000" dirty="0">
                <a:latin typeface="Arial" panose="020B0604020202020204" pitchFamily="34" charset="0"/>
              </a:rPr>
              <a:t> в кристаллитах и границах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11083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64A46E-C9AE-4344-A48E-08A724556EC1}"/>
              </a:ext>
            </a:extLst>
          </p:cNvPr>
          <p:cNvSpPr txBox="1"/>
          <p:nvPr/>
        </p:nvSpPr>
        <p:spPr>
          <a:xfrm>
            <a:off x="-13829" y="0"/>
            <a:ext cx="9157830" cy="1428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Трёхмерное изображение одного из дифракционных рефлексов кристалла </a:t>
            </a:r>
            <a:r>
              <a:rPr 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GaAs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 с пленкой </a:t>
            </a:r>
            <a:r>
              <a:rPr 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GaAlAs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на поверхности. </a:t>
            </a:r>
            <a:endParaRPr 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3333FF"/>
                </a:solidFill>
              </a:rPr>
              <a:t>Излучение </a:t>
            </a:r>
            <a:r>
              <a:rPr lang="en-US" sz="2800" dirty="0" err="1">
                <a:solidFill>
                  <a:srgbClr val="3333FF"/>
                </a:solidFill>
              </a:rPr>
              <a:t>CuK</a:t>
            </a:r>
            <a:r>
              <a:rPr lang="en-US" sz="2800" baseline="-25000" dirty="0">
                <a:solidFill>
                  <a:srgbClr val="3333FF"/>
                </a:solidFill>
              </a:rPr>
              <a:t>α1</a:t>
            </a:r>
            <a:r>
              <a:rPr lang="ru-RU" sz="2800" dirty="0">
                <a:solidFill>
                  <a:srgbClr val="3333FF"/>
                </a:solidFill>
              </a:rPr>
              <a:t>. Монохроматор - </a:t>
            </a:r>
            <a:r>
              <a:rPr lang="ru-RU" sz="2800" i="1" dirty="0">
                <a:solidFill>
                  <a:srgbClr val="3333FF"/>
                </a:solidFill>
              </a:rPr>
              <a:t>бабочка </a:t>
            </a:r>
            <a:r>
              <a:rPr lang="en-US" sz="2800" i="1" dirty="0">
                <a:solidFill>
                  <a:srgbClr val="3333FF"/>
                </a:solidFill>
              </a:rPr>
              <a:t>Si </a:t>
            </a:r>
            <a:endParaRPr lang="ru-RU" sz="2800" i="1" dirty="0">
              <a:solidFill>
                <a:srgbClr val="3333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A01848-F276-4CE1-9D28-24BCA1D35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90679"/>
            <a:ext cx="6602257" cy="4463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49072D-3FA2-41AC-B8AC-D361B750EA99}"/>
              </a:ext>
            </a:extLst>
          </p:cNvPr>
          <p:cNvSpPr txBox="1"/>
          <p:nvPr/>
        </p:nvSpPr>
        <p:spPr>
          <a:xfrm>
            <a:off x="92" y="602700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Большой пик – это пик от подложки </a:t>
            </a:r>
            <a:r>
              <a:rPr lang="en-US" sz="2400" dirty="0"/>
              <a:t>GaAs</a:t>
            </a:r>
            <a:r>
              <a:rPr lang="ru-RU" sz="2400" dirty="0"/>
              <a:t>, </a:t>
            </a:r>
          </a:p>
          <a:p>
            <a:pPr algn="ctr"/>
            <a:r>
              <a:rPr lang="ru-RU" sz="2400" dirty="0"/>
              <a:t>маленький пик – от монокристаллической пленки </a:t>
            </a:r>
            <a:r>
              <a:rPr lang="en-US" sz="2400" dirty="0" err="1"/>
              <a:t>GaAlAs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6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3-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340318"/>
            <a:ext cx="3851516" cy="35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1963285"/>
            <a:ext cx="91440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Рентгеновская </a:t>
            </a:r>
            <a:r>
              <a:rPr lang="ru-RU" altLang="ru-RU" sz="2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топограмма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монокристалла кремния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с фрагментом интегральной схемы.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На фотографии наряду с элементами топологии схемы видны дислокационные линии (кометообразные линии), пересекающие </a:t>
            </a:r>
            <a:r>
              <a:rPr lang="ru-RU" altLang="ru-RU" sz="15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топограмму</a:t>
            </a: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 по диагонали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711373" y="5246974"/>
            <a:ext cx="1860628" cy="155490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5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" y="3950133"/>
            <a:ext cx="259269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фрагмент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будущей микросхемы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2592695" y="4217355"/>
            <a:ext cx="1115209" cy="9347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>
            <a:cxnSpLocks/>
            <a:stCxn id="4" idx="1"/>
          </p:cNvCxnSpPr>
          <p:nvPr/>
        </p:nvCxnSpPr>
        <p:spPr>
          <a:xfrm flipH="1">
            <a:off x="4716016" y="4196354"/>
            <a:ext cx="2100786" cy="7448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802" y="3934744"/>
            <a:ext cx="2348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Дислокации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9A1D01-4048-4421-BE68-56F27E4F9506}"/>
              </a:ext>
            </a:extLst>
          </p:cNvPr>
          <p:cNvSpPr/>
          <p:nvPr/>
        </p:nvSpPr>
        <p:spPr>
          <a:xfrm>
            <a:off x="0" y="0"/>
            <a:ext cx="91655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Анализ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3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7357D6-48D4-4272-97EF-7D5A00337B79}"/>
              </a:ext>
            </a:extLst>
          </p:cNvPr>
          <p:cNvSpPr txBox="1"/>
          <p:nvPr/>
        </p:nvSpPr>
        <p:spPr>
          <a:xfrm>
            <a:off x="0" y="1820142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</a:p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формы рефлексов </a:t>
            </a:r>
            <a:endParaRPr lang="ru-RU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дифрактометрах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:a16="http://schemas.microsoft.com/office/drawing/2014/main" xmlns="" id="{EB113810-B81D-4D11-A002-042A0885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7094"/>
            <a:ext cx="9144001" cy="34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1">
            <a:extLst>
              <a:ext uri="{FF2B5EF4-FFF2-40B4-BE49-F238E27FC236}">
                <a16:creationId xmlns:a16="http://schemas.microsoft.com/office/drawing/2014/main" xmlns="" id="{84F7BB0C-0B76-4C75-B939-663A3462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Оптическая схема рентгеновского дифрактометра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для исследования поликристаллов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15059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AF2D98-CC55-42F1-AA1D-D45DB2352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85" y="1032098"/>
            <a:ext cx="7760829" cy="580526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18F197EA-5BA0-4DEB-AD6B-9E92447D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38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Оптическая схема рентгеновского </a:t>
            </a:r>
            <a:r>
              <a:rPr lang="ru-RU" altLang="ru-RU" sz="2800" b="1" dirty="0" err="1"/>
              <a:t>дифрактометра</a:t>
            </a:r>
            <a:r>
              <a:rPr lang="ru-RU" altLang="ru-RU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для исследования монокристаллов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931928" y="1704844"/>
            <a:ext cx="1440160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1082</Words>
  <Application>Microsoft Office PowerPoint</Application>
  <PresentationFormat>Экран (4:3)</PresentationFormat>
  <Paragraphs>153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Эрнест</dc:creator>
  <cp:lastModifiedBy>Suvorov</cp:lastModifiedBy>
  <cp:revision>24</cp:revision>
  <dcterms:created xsi:type="dcterms:W3CDTF">2022-11-20T10:41:58Z</dcterms:created>
  <dcterms:modified xsi:type="dcterms:W3CDTF">2024-03-20T09:19:35Z</dcterms:modified>
</cp:coreProperties>
</file>